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leo Bold" panose="020B0604020202020204" charset="0"/>
      <p:regular r:id="rId28"/>
    </p:embeddedFont>
    <p:embeddedFont>
      <p:font typeface="Big Shoulders Display Bold" panose="020B0604020202020204" charset="0"/>
      <p:regular r:id="rId29"/>
    </p:embeddedFont>
    <p:embeddedFont>
      <p:font typeface="Canva Sans" panose="020B0604020202020204" charset="0"/>
      <p:regular r:id="rId30"/>
    </p:embeddedFont>
    <p:embeddedFont>
      <p:font typeface="Canva Sans Bold" panose="020B0604020202020204" charset="0"/>
      <p:regular r:id="rId31"/>
    </p:embeddedFont>
    <p:embeddedFont>
      <p:font typeface="Lato" panose="020F0502020204030203" pitchFamily="34" charset="0"/>
      <p:regular r:id="rId32"/>
      <p:bold r:id="rId33"/>
    </p:embeddedFont>
    <p:embeddedFont>
      <p:font typeface="Lato Bold" panose="020F0802020204030203" pitchFamily="34" charset="0"/>
      <p:regular r:id="rId34"/>
      <p:bold r:id="rId35"/>
    </p:embeddedFont>
    <p:embeddedFont>
      <p:font typeface="Montserrat Light" panose="00000400000000000000" pitchFamily="2" charset="0"/>
      <p:regular r:id="rId36"/>
    </p:embeddedFont>
    <p:embeddedFont>
      <p:font typeface="Open Sans" panose="020B0606030504020204" pitchFamily="34" charset="0"/>
      <p:regular r:id="rId37"/>
    </p:embeddedFont>
    <p:embeddedFont>
      <p:font typeface="Open Sans Bold" panose="020B0806030504020204" charset="0"/>
      <p:regular r:id="rId38"/>
    </p:embeddedFont>
    <p:embeddedFont>
      <p:font typeface="Quicksand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gif"/><Relationship Id="rId2" Type="http://schemas.openxmlformats.org/officeDocument/2006/relationships/image" Target="../media/image31.jpe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B19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5721248" y="-108411"/>
            <a:ext cx="9525" cy="1050382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7994893" y="1028700"/>
            <a:ext cx="7388109" cy="7388109"/>
            <a:chOff x="0" y="0"/>
            <a:chExt cx="9850812" cy="9850812"/>
          </a:xfrm>
        </p:grpSpPr>
        <p:sp>
          <p:nvSpPr>
            <p:cNvPr id="4" name="Freeform 4"/>
            <p:cNvSpPr/>
            <p:nvPr/>
          </p:nvSpPr>
          <p:spPr>
            <a:xfrm rot="-5400000">
              <a:off x="0" y="0"/>
              <a:ext cx="9850812" cy="9850812"/>
            </a:xfrm>
            <a:custGeom>
              <a:avLst/>
              <a:gdLst/>
              <a:ahLst/>
              <a:cxnLst/>
              <a:rect l="l" t="t" r="r" b="b"/>
              <a:pathLst>
                <a:path w="9850812" h="9850812">
                  <a:moveTo>
                    <a:pt x="0" y="0"/>
                  </a:moveTo>
                  <a:lnTo>
                    <a:pt x="9850812" y="0"/>
                  </a:lnTo>
                  <a:lnTo>
                    <a:pt x="9850812" y="9850812"/>
                  </a:lnTo>
                  <a:lnTo>
                    <a:pt x="0" y="98508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Freeform 5"/>
            <p:cNvSpPr/>
            <p:nvPr/>
          </p:nvSpPr>
          <p:spPr>
            <a:xfrm>
              <a:off x="41142" y="41142"/>
              <a:ext cx="9768527" cy="9768527"/>
            </a:xfrm>
            <a:custGeom>
              <a:avLst/>
              <a:gdLst/>
              <a:ahLst/>
              <a:cxnLst/>
              <a:rect l="l" t="t" r="r" b="b"/>
              <a:pathLst>
                <a:path w="9768527" h="9768527">
                  <a:moveTo>
                    <a:pt x="0" y="0"/>
                  </a:moveTo>
                  <a:lnTo>
                    <a:pt x="9768527" y="0"/>
                  </a:lnTo>
                  <a:lnTo>
                    <a:pt x="9768527" y="9768527"/>
                  </a:lnTo>
                  <a:lnTo>
                    <a:pt x="0" y="97685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Freeform 6"/>
          <p:cNvSpPr/>
          <p:nvPr/>
        </p:nvSpPr>
        <p:spPr>
          <a:xfrm>
            <a:off x="14528499" y="7809616"/>
            <a:ext cx="854503" cy="794688"/>
          </a:xfrm>
          <a:custGeom>
            <a:avLst/>
            <a:gdLst/>
            <a:ahLst/>
            <a:cxnLst/>
            <a:rect l="l" t="t" r="r" b="b"/>
            <a:pathLst>
              <a:path w="854503" h="794688">
                <a:moveTo>
                  <a:pt x="0" y="0"/>
                </a:moveTo>
                <a:lnTo>
                  <a:pt x="854503" y="0"/>
                </a:lnTo>
                <a:lnTo>
                  <a:pt x="854503" y="794688"/>
                </a:lnTo>
                <a:lnTo>
                  <a:pt x="0" y="794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81075" y="1028700"/>
            <a:ext cx="453254" cy="453254"/>
          </a:xfrm>
          <a:custGeom>
            <a:avLst/>
            <a:gdLst/>
            <a:ahLst/>
            <a:cxnLst/>
            <a:rect l="l" t="t" r="r" b="b"/>
            <a:pathLst>
              <a:path w="453254" h="453254">
                <a:moveTo>
                  <a:pt x="0" y="0"/>
                </a:moveTo>
                <a:lnTo>
                  <a:pt x="453254" y="0"/>
                </a:lnTo>
                <a:lnTo>
                  <a:pt x="453254" y="453254"/>
                </a:lnTo>
                <a:lnTo>
                  <a:pt x="0" y="4532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-2566752" y="9077325"/>
            <a:ext cx="18288000" cy="952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028700" y="2315652"/>
            <a:ext cx="8507409" cy="5655695"/>
            <a:chOff x="0" y="0"/>
            <a:chExt cx="11343212" cy="7540927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9246"/>
              <a:ext cx="11343212" cy="493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Big Shoulders Display Bold"/>
                </a:rPr>
                <a:t>BAT ALGORITHM </a:t>
              </a:r>
            </a:p>
            <a:p>
              <a:pPr>
                <a:lnSpc>
                  <a:spcPts val="14299"/>
                </a:lnSpc>
              </a:pPr>
              <a:r>
                <a:rPr lang="en-US" sz="12999">
                  <a:solidFill>
                    <a:srgbClr val="FFFFFF"/>
                  </a:solidFill>
                  <a:latin typeface="Big Shoulders Display Bold"/>
                </a:rPr>
                <a:t>PROJECT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5344462"/>
              <a:ext cx="11343212" cy="22015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 spc="360">
                  <a:solidFill>
                    <a:srgbClr val="C6C3FF"/>
                  </a:solidFill>
                  <a:latin typeface="Lato Bold"/>
                </a:rPr>
                <a:t>TEAM 13</a:t>
              </a:r>
            </a:p>
            <a:p>
              <a:pPr>
                <a:lnSpc>
                  <a:spcPts val="3359"/>
                </a:lnSpc>
              </a:pPr>
              <a:r>
                <a:rPr lang="en-US" sz="2400" spc="360">
                  <a:solidFill>
                    <a:srgbClr val="C6C3FF"/>
                  </a:solidFill>
                  <a:latin typeface="Lato Bold"/>
                </a:rPr>
                <a:t>LE THI NGOC DIEP 16090</a:t>
              </a:r>
            </a:p>
            <a:p>
              <a:pPr>
                <a:lnSpc>
                  <a:spcPts val="3359"/>
                </a:lnSpc>
              </a:pPr>
              <a:r>
                <a:rPr lang="en-US" sz="2400" spc="360">
                  <a:solidFill>
                    <a:srgbClr val="C6C3FF"/>
                  </a:solidFill>
                  <a:latin typeface="Lato Bold"/>
                </a:rPr>
                <a:t>LE QUOC DINH 10221009</a:t>
              </a:r>
            </a:p>
            <a:p>
              <a:pPr>
                <a:lnSpc>
                  <a:spcPts val="3359"/>
                </a:lnSpc>
              </a:pPr>
              <a:r>
                <a:rPr lang="en-US" sz="2400" spc="360">
                  <a:solidFill>
                    <a:srgbClr val="C6C3FF"/>
                  </a:solidFill>
                  <a:latin typeface="Lato Bold"/>
                </a:rPr>
                <a:t>NGUYEN HAI DUONG 10221012</a:t>
              </a:r>
            </a:p>
          </p:txBody>
        </p:sp>
      </p:grpSp>
      <p:sp>
        <p:nvSpPr>
          <p:cNvPr id="12" name="Freeform 12"/>
          <p:cNvSpPr/>
          <p:nvPr/>
        </p:nvSpPr>
        <p:spPr>
          <a:xfrm>
            <a:off x="1028700" y="9539656"/>
            <a:ext cx="431173" cy="190500"/>
          </a:xfrm>
          <a:custGeom>
            <a:avLst/>
            <a:gdLst/>
            <a:ahLst/>
            <a:cxnLst/>
            <a:rect l="l" t="t" r="r" b="b"/>
            <a:pathLst>
              <a:path w="431173" h="190500">
                <a:moveTo>
                  <a:pt x="0" y="0"/>
                </a:moveTo>
                <a:lnTo>
                  <a:pt x="431173" y="0"/>
                </a:lnTo>
                <a:lnTo>
                  <a:pt x="431173" y="190500"/>
                </a:lnTo>
                <a:lnTo>
                  <a:pt x="0" y="1905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 rot="5400000">
            <a:off x="12470422" y="4376737"/>
            <a:ext cx="9634906" cy="8814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14"/>
              </a:lnSpc>
            </a:pPr>
            <a:r>
              <a:rPr lang="en-US" sz="2510" spc="87">
                <a:solidFill>
                  <a:srgbClr val="FFFFFF"/>
                </a:solidFill>
                <a:latin typeface="Lato"/>
              </a:rPr>
              <a:t>PROJECT: SMART SYSTEM</a:t>
            </a:r>
          </a:p>
          <a:p>
            <a:pPr algn="r">
              <a:lnSpc>
                <a:spcPts val="3514"/>
              </a:lnSpc>
            </a:pPr>
            <a:r>
              <a:rPr lang="en-US" sz="2510" spc="87">
                <a:solidFill>
                  <a:srgbClr val="FFFFFF"/>
                </a:solidFill>
                <a:latin typeface="Lato"/>
              </a:rPr>
              <a:t>INSTRUCTOR: DR.BUI MINH DUONG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53300" y="1388274"/>
            <a:ext cx="12667315" cy="82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u=0;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i=0;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v=zeros(4,1);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% Velocities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F=zeros(4,1);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   % Frequency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P=zeros(4,1);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% Power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Pfitness=zeros(4,1);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alpha=0.5;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% Constant for loudness update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gamma=0.5;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% Constant for emission rate update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ro=0.67;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% Initial pulse emission rate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DP=zeros(4,1);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Dutycycles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38B6FF"/>
              </a:solidFill>
              <a:latin typeface="Canva Sans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%initial dc for each particle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DP(1)=0.2;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DP(2)=0.4;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DP(3)=0.6;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DP(4)=0.8;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end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 descr="Modern Bold Swiss Elements Blue Arrow"/>
          <p:cNvSpPr/>
          <p:nvPr/>
        </p:nvSpPr>
        <p:spPr>
          <a:xfrm>
            <a:off x="15467015" y="8788562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690082" y="9706579"/>
            <a:ext cx="277552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9</a:t>
            </a:r>
          </a:p>
        </p:txBody>
      </p:sp>
    </p:spTree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1388274"/>
            <a:ext cx="15891914" cy="82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 At the first time, this if ignored (counter=0)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 Delay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if(counter&gt;=1 &amp;&amp; counter&lt;300)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D=DPcurrent;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counter=counter+1;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return;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return control to the invoking function before it reaches the end of the function.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counter=0;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reset the counter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38B6FF"/>
              </a:solidFill>
              <a:latin typeface="Canva Sans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 calculate the fittnes function (power) of each particle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 then compare the current value of the function with the previous one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 if the current value is better than the previous, update the value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 Note: at the first time, this if ignored (u=0)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if(u&gt;=1 &amp;&amp; u&lt;=4)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P(u)=Vin*Iin;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DPcontainer(u)=DPcurrent;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end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 descr="Modern Bold Swiss Elements Blue Arrow"/>
          <p:cNvSpPr/>
          <p:nvPr/>
        </p:nvSpPr>
        <p:spPr>
          <a:xfrm>
            <a:off x="15770035" y="8788562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562320" y="9706579"/>
            <a:ext cx="533075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10</a:t>
            </a:r>
          </a:p>
        </p:txBody>
      </p:sp>
    </p:spTree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83941" y="1065609"/>
            <a:ext cx="11720118" cy="9592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 Update if the solution improves, or not too loud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if(u&gt;4)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for i=1:4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if (P(i)&gt;=Pfitness(i))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Pfitness(i)=P(i);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DPfitness(i)=DPcontainer(i);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if(k&gt;=1)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    A(i)=alpha*A(i);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    r(i)=ro*(1-exp(-gamma*k));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end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u=u+1;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 AT the first time, this is excuted because it consist the condition...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 u==0 (initial value of u)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if(u==6)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u=1;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end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 descr="Modern Bold Swiss Elements Blue Arrow"/>
          <p:cNvSpPr/>
          <p:nvPr/>
        </p:nvSpPr>
        <p:spPr>
          <a:xfrm>
            <a:off x="16036573" y="8637518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4"/>
                </a:lnTo>
                <a:lnTo>
                  <a:pt x="0" y="124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599053" y="9706579"/>
            <a:ext cx="459609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11</a:t>
            </a:r>
          </a:p>
        </p:txBody>
      </p:sp>
    </p:spTree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381906" y="1461770"/>
            <a:ext cx="15877394" cy="730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if(u==5)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if(bool==0)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k=k+1;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end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[Pmax,index]=max(Pfitness);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% finds the indices of the maximum values of P (max power)  and                       </a:t>
            </a:r>
            <a:r>
              <a:rPr lang="en-US" sz="2600">
                <a:solidFill>
                  <a:srgbClr val="223065"/>
                </a:solidFill>
                <a:latin typeface="Canva Sans"/>
              </a:rPr>
              <a:t>aaaaaaaaaaaaaaaaaaaaaaaaaaaaaaaa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returns them in output vector "index"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bestDP=DPfitness(index);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% find the location(duty) of the particle which has max Power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if(bool==0)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D=bestDP;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else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D=DP(index);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                %mean   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DPcurrent=D;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counter=1;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 descr="Modern Bold Swiss Elements Blue Arrow"/>
          <p:cNvSpPr/>
          <p:nvPr/>
        </p:nvSpPr>
        <p:spPr>
          <a:xfrm>
            <a:off x="16036573" y="8531689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595421" y="9706579"/>
            <a:ext cx="466873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12</a:t>
            </a:r>
          </a:p>
        </p:txBody>
      </p:sp>
    </p:spTree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799262" y="1461770"/>
            <a:ext cx="12689476" cy="730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for i=1:4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F(i)=Fmin+(Fmax-Fmin)*rand;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%randomly chose the frequency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v(i)=v(i)+(DPfitness(i)-bestDP)*F(i);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%update the velocity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if DPfitness(i)&gt;bestDP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DP(i)=DPfitness(i)-abs(v(i));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%update the Dutycycle position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else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DP(i)=DPfitness(i)+abs(v(i));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%update the Dutycycle position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%Checking bounds/limits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if DP(i) &lt; lb                          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Check the lower limit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DP(i) = lb;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elseif DP(i) &gt; ub                 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Check the upper limit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DP(i) = ub;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end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 descr="Modern Bold Swiss Elements Blue Arrow"/>
          <p:cNvSpPr/>
          <p:nvPr/>
        </p:nvSpPr>
        <p:spPr>
          <a:xfrm>
            <a:off x="16036573" y="8637518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4"/>
                </a:lnTo>
                <a:lnTo>
                  <a:pt x="0" y="12415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588694" y="9706579"/>
            <a:ext cx="480327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13</a:t>
            </a:r>
          </a:p>
        </p:txBody>
      </p:sp>
    </p:spTree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241284" y="1327824"/>
            <a:ext cx="11805432" cy="82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%check the condition with r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if rand&gt;r(i)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eps=-1+(1-(-1))*rand;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DP(i)=bestDP+eps*mean(A);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end 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end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if(bool==0)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closeness=true;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for i=1:4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for j=1:4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    if(i~=j)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        closeness = closeness &amp; (abs(DP(i)-DP(j))&lt;0.1);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%0.05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  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end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Freeform 4" descr="Modern Bold Swiss Elements Blue Arrow"/>
          <p:cNvSpPr/>
          <p:nvPr/>
        </p:nvSpPr>
        <p:spPr>
          <a:xfrm>
            <a:off x="16036573" y="8531689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583336" y="9706579"/>
            <a:ext cx="491044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14</a:t>
            </a:r>
          </a:p>
        </p:txBody>
      </p:sp>
    </p:spTree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776676" y="1065609"/>
            <a:ext cx="14350408" cy="684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%if the power stables already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if(bool==1 )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%check if the power changes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if(abs(Vin*Iin-Pprev)/Pprev &gt;= 0.05)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%0.1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DPcurrent=0.5;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      % Current DutyCycle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DPcontainer=zeros(4,1);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DPfitness=zeros(4,1);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A=rand(4,1);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        % Loudness for each DutyCycle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r=rand(4,1);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             % Pulse emission rate for each DutyCycle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v=zeros(4,1);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         % Velocities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F=zeros(4,1);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    % Frequency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P=zeros(4,1);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        % Power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Pfitness=zeros(4,1);</a:t>
            </a:r>
          </a:p>
          <a:p>
            <a:pPr marL="0" lvl="0" indent="0"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DP=zeros(4,1);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 % Dutycycles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340217" y="5723890"/>
            <a:ext cx="7947783" cy="4563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  DP(1)=randi([5 250])/1000;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DP(2)=randi([250 500])/1000;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DP(3)=randi([500 750])/1000;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DP(4)=randi([760 995])/1000;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bool=0;    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end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end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5" name="Freeform 5" descr="Modern Bold Swiss Elements Blue Arrow"/>
          <p:cNvSpPr/>
          <p:nvPr/>
        </p:nvSpPr>
        <p:spPr>
          <a:xfrm>
            <a:off x="16036573" y="8531689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586372" y="9706579"/>
            <a:ext cx="484971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15</a:t>
            </a:r>
          </a:p>
        </p:txBody>
      </p:sp>
    </p:spTree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91274" y="1065609"/>
            <a:ext cx="11510750" cy="82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if(closeness==1)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bool=1;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closeness=false;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if(k&gt;100)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DPcurrent=0.5;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% Current DutyCycle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DPcontainer=zeros(4,1);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DPfitness=zeros(4,1);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A=rand(4,1);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% Loudness for each DutyCycle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r=rand(4,1);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   % Pulse emission rate for each DutyCycle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v=zeros(4,1);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% Velocities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F=zeros(4,1);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% Frequency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  P=zeros(4,1);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     % Power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Pfitness=zeros(4,1);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DP=zeros(4,1);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       % Dutycycles</a:t>
            </a:r>
          </a:p>
          <a:p>
            <a:pPr marL="0" lvl="0" indent="0">
              <a:lnSpc>
                <a:spcPts val="3640"/>
              </a:lnSpc>
            </a:pPr>
            <a:r>
              <a:rPr lang="en-US" sz="2600">
                <a:solidFill>
                  <a:srgbClr val="38B6FF"/>
                </a:solidFill>
                <a:latin typeface="Canva Sans"/>
              </a:rPr>
              <a:t>             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870791" y="6492311"/>
            <a:ext cx="7492366" cy="4105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endParaRPr/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DP(1)=randi([5 250])/1000;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DP(2)=randi([250 500])/1000;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DP(3)=randi([500 750])/1000;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DP(4)=randi([760 995])/1000;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    k=0;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end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5" name="Freeform 5" descr="Modern Bold Swiss Elements Blue Arrow"/>
          <p:cNvSpPr/>
          <p:nvPr/>
        </p:nvSpPr>
        <p:spPr>
          <a:xfrm>
            <a:off x="16036573" y="8531689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575120" y="9706579"/>
            <a:ext cx="507475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16</a:t>
            </a:r>
          </a:p>
        </p:txBody>
      </p:sp>
    </p:spTree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78907" y="1949654"/>
            <a:ext cx="9930186" cy="6849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Pprev = Vin*Iin;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return;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else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update each particle's duty cycle, reset counter.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if(bool==0)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D=DP(u);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else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    D=DP(index);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mean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  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end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DPcurrent=D;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return;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end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end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5349126" y="8104496"/>
            <a:ext cx="2269144" cy="2182504"/>
          </a:xfrm>
          <a:custGeom>
            <a:avLst/>
            <a:gdLst/>
            <a:ahLst/>
            <a:cxnLst/>
            <a:rect l="l" t="t" r="r" b="b"/>
            <a:pathLst>
              <a:path w="2269144" h="2182504">
                <a:moveTo>
                  <a:pt x="0" y="0"/>
                </a:moveTo>
                <a:lnTo>
                  <a:pt x="2269143" y="0"/>
                </a:lnTo>
                <a:lnTo>
                  <a:pt x="2269143" y="2182504"/>
                </a:lnTo>
                <a:lnTo>
                  <a:pt x="0" y="21825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607447" y="9706579"/>
            <a:ext cx="442820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17</a:t>
            </a:r>
          </a:p>
        </p:txBody>
      </p:sp>
    </p:spTree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5203" y="583613"/>
            <a:ext cx="17097594" cy="9119774"/>
          </a:xfrm>
          <a:custGeom>
            <a:avLst/>
            <a:gdLst/>
            <a:ahLst/>
            <a:cxnLst/>
            <a:rect l="l" t="t" r="r" b="b"/>
            <a:pathLst>
              <a:path w="17097594" h="9119774">
                <a:moveTo>
                  <a:pt x="0" y="0"/>
                </a:moveTo>
                <a:lnTo>
                  <a:pt x="17097594" y="0"/>
                </a:lnTo>
                <a:lnTo>
                  <a:pt x="17097594" y="9119774"/>
                </a:lnTo>
                <a:lnTo>
                  <a:pt x="0" y="91197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583514" y="9706579"/>
            <a:ext cx="490687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18</a:t>
            </a:r>
          </a:p>
        </p:txBody>
      </p: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314" y="3004647"/>
            <a:ext cx="10001255" cy="4277706"/>
            <a:chOff x="0" y="0"/>
            <a:chExt cx="13335007" cy="5703609"/>
          </a:xfrm>
        </p:grpSpPr>
        <p:sp>
          <p:nvSpPr>
            <p:cNvPr id="3" name="TextBox 3"/>
            <p:cNvSpPr txBox="1"/>
            <p:nvPr/>
          </p:nvSpPr>
          <p:spPr>
            <a:xfrm>
              <a:off x="0" y="-5080"/>
              <a:ext cx="13335007" cy="2108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2480"/>
                </a:lnSpc>
              </a:pPr>
              <a:r>
                <a:rPr lang="en-US" sz="10400">
                  <a:solidFill>
                    <a:srgbClr val="FFFFFF"/>
                  </a:solidFill>
                  <a:latin typeface="Big Shoulders Display Bold"/>
                </a:rPr>
                <a:t>INTRODUCTION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456854"/>
              <a:ext cx="13335007" cy="32480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0"/>
                </a:lnSpc>
              </a:pPr>
              <a:r>
                <a:rPr lang="en-US" sz="3200" spc="64">
                  <a:solidFill>
                    <a:srgbClr val="C6C3FF"/>
                  </a:solidFill>
                  <a:latin typeface="Lato"/>
                </a:rPr>
                <a:t>Problem: Implementation of BAT Algorithm as Maximum Power Point Tracking Technique for Photovoltaic System Under Partial Shading Conditions</a:t>
              </a:r>
            </a:p>
            <a:p>
              <a:pPr>
                <a:lnSpc>
                  <a:spcPts val="3840"/>
                </a:lnSpc>
              </a:pPr>
              <a:endParaRPr lang="en-US" sz="3200" spc="64">
                <a:solidFill>
                  <a:srgbClr val="C6C3FF"/>
                </a:solidFill>
                <a:latin typeface="Lato"/>
              </a:endParaRP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563237" y="4140173"/>
            <a:ext cx="7724763" cy="206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8503" lvl="1" indent="-214252">
              <a:lnSpc>
                <a:spcPts val="4152"/>
              </a:lnSpc>
              <a:buFont typeface="Arial"/>
              <a:buChar char="•"/>
            </a:pPr>
            <a:r>
              <a:rPr lang="en-US" sz="2595">
                <a:solidFill>
                  <a:srgbClr val="FFFFFF"/>
                </a:solidFill>
                <a:latin typeface="Lato"/>
              </a:rPr>
              <a:t>MATLAB 2022b is a lead  main code deployment tool</a:t>
            </a:r>
          </a:p>
          <a:p>
            <a:pPr marL="428503" lvl="1" indent="-214252">
              <a:lnSpc>
                <a:spcPts val="4152"/>
              </a:lnSpc>
              <a:buFont typeface="Arial"/>
              <a:buChar char="•"/>
            </a:pPr>
            <a:r>
              <a:rPr lang="en-US" sz="2595">
                <a:solidFill>
                  <a:srgbClr val="FFFFFF"/>
                </a:solidFill>
                <a:latin typeface="Lato"/>
              </a:rPr>
              <a:t>MATLAB also used for visualizing  result graphs</a:t>
            </a:r>
          </a:p>
          <a:p>
            <a:pPr marL="428503" lvl="1" indent="-214252">
              <a:lnSpc>
                <a:spcPts val="4152"/>
              </a:lnSpc>
              <a:buFont typeface="Arial"/>
              <a:buChar char="•"/>
            </a:pPr>
            <a:r>
              <a:rPr lang="en-US" sz="2595">
                <a:solidFill>
                  <a:srgbClr val="FFFFFF"/>
                </a:solidFill>
                <a:latin typeface="Lato"/>
              </a:rPr>
              <a:t>Simulink 2022b for designing circuit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9858333" y="9067800"/>
            <a:ext cx="1400283" cy="190500"/>
            <a:chOff x="0" y="0"/>
            <a:chExt cx="1867044" cy="254000"/>
          </a:xfrm>
        </p:grpSpPr>
        <p:sp>
          <p:nvSpPr>
            <p:cNvPr id="7" name="Freeform 7"/>
            <p:cNvSpPr/>
            <p:nvPr/>
          </p:nvSpPr>
          <p:spPr>
            <a:xfrm>
              <a:off x="1292147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Freeform 8"/>
            <p:cNvSpPr/>
            <p:nvPr/>
          </p:nvSpPr>
          <p:spPr>
            <a:xfrm rot="-10800000">
              <a:off x="0" y="0"/>
              <a:ext cx="574897" cy="254000"/>
            </a:xfrm>
            <a:custGeom>
              <a:avLst/>
              <a:gdLst/>
              <a:ahLst/>
              <a:cxnLst/>
              <a:rect l="l" t="t" r="r" b="b"/>
              <a:pathLst>
                <a:path w="574897" h="254000">
                  <a:moveTo>
                    <a:pt x="0" y="0"/>
                  </a:moveTo>
                  <a:lnTo>
                    <a:pt x="574897" y="0"/>
                  </a:lnTo>
                  <a:lnTo>
                    <a:pt x="574897" y="254000"/>
                  </a:lnTo>
                  <a:lnTo>
                    <a:pt x="0" y="254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" name="AutoShape 9"/>
          <p:cNvSpPr/>
          <p:nvPr/>
        </p:nvSpPr>
        <p:spPr>
          <a:xfrm>
            <a:off x="10553712" y="-108411"/>
            <a:ext cx="9525" cy="10503822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6404797" y="8463612"/>
            <a:ext cx="854503" cy="794688"/>
          </a:xfrm>
          <a:custGeom>
            <a:avLst/>
            <a:gdLst/>
            <a:ahLst/>
            <a:cxnLst/>
            <a:rect l="l" t="t" r="r" b="b"/>
            <a:pathLst>
              <a:path w="854503" h="794688">
                <a:moveTo>
                  <a:pt x="0" y="0"/>
                </a:moveTo>
                <a:lnTo>
                  <a:pt x="854503" y="0"/>
                </a:lnTo>
                <a:lnTo>
                  <a:pt x="854503" y="794688"/>
                </a:lnTo>
                <a:lnTo>
                  <a:pt x="0" y="7946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28700" y="1028700"/>
            <a:ext cx="453254" cy="453254"/>
          </a:xfrm>
          <a:custGeom>
            <a:avLst/>
            <a:gdLst/>
            <a:ahLst/>
            <a:cxnLst/>
            <a:rect l="l" t="t" r="r" b="b"/>
            <a:pathLst>
              <a:path w="453254" h="453254">
                <a:moveTo>
                  <a:pt x="0" y="0"/>
                </a:moveTo>
                <a:lnTo>
                  <a:pt x="453254" y="0"/>
                </a:lnTo>
                <a:lnTo>
                  <a:pt x="453254" y="453254"/>
                </a:lnTo>
                <a:lnTo>
                  <a:pt x="0" y="4532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17713955" y="9706579"/>
            <a:ext cx="229805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69558" y="820680"/>
            <a:ext cx="17259300" cy="4972451"/>
          </a:xfrm>
          <a:custGeom>
            <a:avLst/>
            <a:gdLst/>
            <a:ahLst/>
            <a:cxnLst/>
            <a:rect l="l" t="t" r="r" b="b"/>
            <a:pathLst>
              <a:path w="17259300" h="4972451">
                <a:moveTo>
                  <a:pt x="0" y="0"/>
                </a:moveTo>
                <a:lnTo>
                  <a:pt x="17259300" y="0"/>
                </a:lnTo>
                <a:lnTo>
                  <a:pt x="17259300" y="4972451"/>
                </a:lnTo>
                <a:lnTo>
                  <a:pt x="0" y="4972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977" b="-99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6454110"/>
            <a:ext cx="1828800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When we apply load to simple PV circuit with around </a:t>
            </a:r>
            <a:r>
              <a:rPr lang="en-US" sz="3399">
                <a:solidFill>
                  <a:srgbClr val="FFFFFF"/>
                </a:solidFill>
                <a:latin typeface="Canva Sans Bold"/>
              </a:rPr>
              <a:t>(2 or 3 series modules)  -&gt;  it will immediately create stable value for Current and Voltage.</a:t>
            </a: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FFFFFF"/>
              </a:solidFill>
              <a:latin typeface="Canva Sans Bold"/>
            </a:endParaRPr>
          </a:p>
          <a:p>
            <a:pPr marL="734059" lvl="1" indent="-367030" algn="ctr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Canva Sans"/>
              </a:rPr>
              <a:t>But in complex PV circuit with </a:t>
            </a:r>
            <a:r>
              <a:rPr lang="en-US" sz="3399">
                <a:solidFill>
                  <a:srgbClr val="FFFFFF"/>
                </a:solidFill>
                <a:latin typeface="Canva Sans Bold"/>
              </a:rPr>
              <a:t>10 series modules  -&gt;  it will take time to reach stable value for Current and Voltage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575180" y="9706579"/>
            <a:ext cx="507356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19</a:t>
            </a:r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017448" y="4838699"/>
            <a:ext cx="11432352" cy="5448302"/>
          </a:xfrm>
          <a:custGeom>
            <a:avLst/>
            <a:gdLst/>
            <a:ahLst/>
            <a:cxnLst/>
            <a:rect l="l" t="t" r="r" b="b"/>
            <a:pathLst>
              <a:path w="11803569" h="5537477">
                <a:moveTo>
                  <a:pt x="0" y="0"/>
                </a:moveTo>
                <a:lnTo>
                  <a:pt x="11803569" y="0"/>
                </a:lnTo>
                <a:lnTo>
                  <a:pt x="11803569" y="5537477"/>
                </a:lnTo>
                <a:lnTo>
                  <a:pt x="0" y="55374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57" b="-456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-32658"/>
            <a:ext cx="11432352" cy="4871357"/>
          </a:xfrm>
          <a:custGeom>
            <a:avLst/>
            <a:gdLst/>
            <a:ahLst/>
            <a:cxnLst/>
            <a:rect l="l" t="t" r="r" b="b"/>
            <a:pathLst>
              <a:path w="11357516" h="4684950">
                <a:moveTo>
                  <a:pt x="0" y="0"/>
                </a:moveTo>
                <a:lnTo>
                  <a:pt x="11357516" y="0"/>
                </a:lnTo>
                <a:lnTo>
                  <a:pt x="11357516" y="4684950"/>
                </a:lnTo>
                <a:lnTo>
                  <a:pt x="0" y="46849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664" b="-766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541300" y="1875889"/>
            <a:ext cx="4695765" cy="815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70"/>
              </a:lnSpc>
            </a:pPr>
            <a:r>
              <a:rPr lang="en-US" sz="4764">
                <a:solidFill>
                  <a:srgbClr val="FFFFFF"/>
                </a:solidFill>
                <a:latin typeface="Canva Sans"/>
              </a:rPr>
              <a:t>Condition 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27314" y="6667500"/>
            <a:ext cx="3790848" cy="133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4"/>
              </a:lnSpc>
            </a:pPr>
            <a:r>
              <a:rPr lang="en-US" sz="3846" dirty="0">
                <a:solidFill>
                  <a:srgbClr val="FFFFFF"/>
                </a:solidFill>
                <a:latin typeface="Canva Sans"/>
              </a:rPr>
              <a:t>GMPP = 400W</a:t>
            </a:r>
          </a:p>
          <a:p>
            <a:pPr algn="ctr">
              <a:lnSpc>
                <a:spcPts val="5384"/>
              </a:lnSpc>
            </a:pPr>
            <a:r>
              <a:rPr lang="en-US" sz="3846" dirty="0">
                <a:solidFill>
                  <a:srgbClr val="FFFFFF"/>
                </a:solidFill>
                <a:latin typeface="Canva Sans"/>
              </a:rPr>
              <a:t>Duty = 0.3304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58748" y="9706579"/>
            <a:ext cx="540220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20</a:t>
            </a: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878996" y="5059895"/>
            <a:ext cx="11511422" cy="5206873"/>
          </a:xfrm>
          <a:custGeom>
            <a:avLst/>
            <a:gdLst/>
            <a:ahLst/>
            <a:cxnLst/>
            <a:rect l="l" t="t" r="r" b="b"/>
            <a:pathLst>
              <a:path w="11511422" h="5206873">
                <a:moveTo>
                  <a:pt x="0" y="0"/>
                </a:moveTo>
                <a:lnTo>
                  <a:pt x="11511422" y="0"/>
                </a:lnTo>
                <a:lnTo>
                  <a:pt x="11511422" y="5206873"/>
                </a:lnTo>
                <a:lnTo>
                  <a:pt x="0" y="5206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2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1159" y="0"/>
            <a:ext cx="11349313" cy="5059895"/>
          </a:xfrm>
          <a:custGeom>
            <a:avLst/>
            <a:gdLst/>
            <a:ahLst/>
            <a:cxnLst/>
            <a:rect l="l" t="t" r="r" b="b"/>
            <a:pathLst>
              <a:path w="11349313" h="5059895">
                <a:moveTo>
                  <a:pt x="0" y="0"/>
                </a:moveTo>
                <a:lnTo>
                  <a:pt x="11349312" y="0"/>
                </a:lnTo>
                <a:lnTo>
                  <a:pt x="11349312" y="5059895"/>
                </a:lnTo>
                <a:lnTo>
                  <a:pt x="0" y="50598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7149" b="-71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634707" y="2076416"/>
            <a:ext cx="4605871" cy="8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3"/>
              </a:lnSpc>
            </a:pPr>
            <a:r>
              <a:rPr lang="en-US" sz="4759">
                <a:solidFill>
                  <a:srgbClr val="FFFFFF"/>
                </a:solidFill>
                <a:latin typeface="Canva Sans"/>
              </a:rPr>
              <a:t>Condition 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95421" y="9706579"/>
            <a:ext cx="466873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21</a:t>
            </a: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3DEE2D9-BCE3-9E90-0870-D31237852A5B}"/>
              </a:ext>
            </a:extLst>
          </p:cNvPr>
          <p:cNvSpPr txBox="1"/>
          <p:nvPr/>
        </p:nvSpPr>
        <p:spPr>
          <a:xfrm>
            <a:off x="827314" y="6667500"/>
            <a:ext cx="3790848" cy="133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4"/>
              </a:lnSpc>
            </a:pPr>
            <a:r>
              <a:rPr lang="en-US" sz="3846" dirty="0">
                <a:solidFill>
                  <a:srgbClr val="FFFFFF"/>
                </a:solidFill>
                <a:latin typeface="Canva Sans"/>
              </a:rPr>
              <a:t>GMPP = 465W</a:t>
            </a:r>
          </a:p>
          <a:p>
            <a:pPr algn="ctr">
              <a:lnSpc>
                <a:spcPts val="5384"/>
              </a:lnSpc>
            </a:pPr>
            <a:r>
              <a:rPr lang="en-US" sz="3846" dirty="0">
                <a:solidFill>
                  <a:srgbClr val="FFFFFF"/>
                </a:solidFill>
                <a:latin typeface="Canva Sans"/>
              </a:rPr>
              <a:t>Duty = 0.1035</a:t>
            </a: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480182" y="5088531"/>
            <a:ext cx="11779118" cy="5198469"/>
          </a:xfrm>
          <a:custGeom>
            <a:avLst/>
            <a:gdLst/>
            <a:ahLst/>
            <a:cxnLst/>
            <a:rect l="l" t="t" r="r" b="b"/>
            <a:pathLst>
              <a:path w="11779118" h="5198469">
                <a:moveTo>
                  <a:pt x="0" y="0"/>
                </a:moveTo>
                <a:lnTo>
                  <a:pt x="11779118" y="0"/>
                </a:lnTo>
                <a:lnTo>
                  <a:pt x="11779118" y="5198469"/>
                </a:lnTo>
                <a:lnTo>
                  <a:pt x="0" y="519846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1634707" y="2076416"/>
            <a:ext cx="4605871" cy="8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3"/>
              </a:lnSpc>
            </a:pPr>
            <a:r>
              <a:rPr lang="en-US" sz="4759">
                <a:solidFill>
                  <a:srgbClr val="FFFFFF"/>
                </a:solidFill>
                <a:latin typeface="Canva Sans"/>
              </a:rPr>
              <a:t>Condition C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91849" y="9706579"/>
            <a:ext cx="474017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31DEE1-9F4C-3DF4-A72C-938DA248C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" y="0"/>
            <a:ext cx="10722262" cy="5088531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97F7E306-1B10-60D4-B9AE-DE020ADB1742}"/>
              </a:ext>
            </a:extLst>
          </p:cNvPr>
          <p:cNvSpPr txBox="1"/>
          <p:nvPr/>
        </p:nvSpPr>
        <p:spPr>
          <a:xfrm>
            <a:off x="827314" y="6667500"/>
            <a:ext cx="3790848" cy="133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4"/>
              </a:lnSpc>
            </a:pPr>
            <a:r>
              <a:rPr lang="en-US" sz="3846" dirty="0">
                <a:solidFill>
                  <a:srgbClr val="FFFFFF"/>
                </a:solidFill>
                <a:latin typeface="Canva Sans"/>
              </a:rPr>
              <a:t>GMPP = 253.9W</a:t>
            </a:r>
          </a:p>
          <a:p>
            <a:pPr algn="ctr">
              <a:lnSpc>
                <a:spcPts val="5384"/>
              </a:lnSpc>
            </a:pPr>
            <a:r>
              <a:rPr lang="en-US" sz="3846" dirty="0">
                <a:solidFill>
                  <a:srgbClr val="FFFFFF"/>
                </a:solidFill>
                <a:latin typeface="Canva Sans"/>
              </a:rPr>
              <a:t>Duty = 0.0373</a:t>
            </a:r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0" y="0"/>
            <a:ext cx="11207488" cy="4610696"/>
          </a:xfrm>
          <a:custGeom>
            <a:avLst/>
            <a:gdLst/>
            <a:ahLst/>
            <a:cxnLst/>
            <a:rect l="l" t="t" r="r" b="b"/>
            <a:pathLst>
              <a:path w="11738474" h="4610696">
                <a:moveTo>
                  <a:pt x="0" y="0"/>
                </a:moveTo>
                <a:lnTo>
                  <a:pt x="11738473" y="0"/>
                </a:lnTo>
                <a:lnTo>
                  <a:pt x="11738473" y="4610696"/>
                </a:lnTo>
                <a:lnTo>
                  <a:pt x="0" y="46106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1998" b="-1083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298802" y="1989562"/>
            <a:ext cx="4605871" cy="8125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3"/>
              </a:lnSpc>
            </a:pPr>
            <a:r>
              <a:rPr lang="en-US" sz="4759">
                <a:solidFill>
                  <a:srgbClr val="FFFFFF"/>
                </a:solidFill>
                <a:latin typeface="Canva Sans"/>
              </a:rPr>
              <a:t>Condition D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585122" y="9706579"/>
            <a:ext cx="487472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23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A1E3224-E43B-14F7-7DE9-0693223F8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35" y="4610696"/>
            <a:ext cx="11865505" cy="5676304"/>
          </a:xfrm>
          <a:prstGeom prst="rect">
            <a:avLst/>
          </a:prstGeom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35E2C536-10B6-2A2E-2EC0-CEF41A23C05C}"/>
              </a:ext>
            </a:extLst>
          </p:cNvPr>
          <p:cNvSpPr txBox="1"/>
          <p:nvPr/>
        </p:nvSpPr>
        <p:spPr>
          <a:xfrm>
            <a:off x="827314" y="6667500"/>
            <a:ext cx="3790848" cy="1339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84"/>
              </a:lnSpc>
            </a:pPr>
            <a:r>
              <a:rPr lang="en-US" sz="3846" dirty="0">
                <a:solidFill>
                  <a:srgbClr val="FFFFFF"/>
                </a:solidFill>
                <a:latin typeface="Canva Sans"/>
              </a:rPr>
              <a:t>GMPP = 325.1W</a:t>
            </a:r>
          </a:p>
          <a:p>
            <a:pPr algn="ctr">
              <a:lnSpc>
                <a:spcPts val="5384"/>
              </a:lnSpc>
            </a:pPr>
            <a:r>
              <a:rPr lang="en-US" sz="3846" dirty="0">
                <a:solidFill>
                  <a:srgbClr val="FFFFFF"/>
                </a:solidFill>
                <a:latin typeface="Canva Sans"/>
              </a:rPr>
              <a:t>Duty = 0.357</a:t>
            </a:r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591984" y="6976727"/>
            <a:ext cx="5779842" cy="3310273"/>
          </a:xfrm>
          <a:custGeom>
            <a:avLst/>
            <a:gdLst/>
            <a:ahLst/>
            <a:cxnLst/>
            <a:rect l="l" t="t" r="r" b="b"/>
            <a:pathLst>
              <a:path w="5779842" h="3310273">
                <a:moveTo>
                  <a:pt x="0" y="0"/>
                </a:moveTo>
                <a:lnTo>
                  <a:pt x="5779842" y="0"/>
                </a:lnTo>
                <a:lnTo>
                  <a:pt x="5779842" y="3310273"/>
                </a:lnTo>
                <a:lnTo>
                  <a:pt x="0" y="3310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401520" y="-104775"/>
            <a:ext cx="3484959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</a:rPr>
              <a:t>Conclusion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-74720" y="1006740"/>
            <a:ext cx="18288000" cy="2489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20"/>
              </a:lnSpc>
            </a:pPr>
            <a:r>
              <a:rPr lang="en-US" sz="4729">
                <a:solidFill>
                  <a:srgbClr val="FFFFFF"/>
                </a:solidFill>
                <a:latin typeface="Canva Sans"/>
              </a:rPr>
              <a:t>In summary:</a:t>
            </a:r>
          </a:p>
          <a:p>
            <a:pPr>
              <a:lnSpc>
                <a:spcPts val="6620"/>
              </a:lnSpc>
            </a:pPr>
            <a:endParaRPr lang="en-US" sz="4729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6620"/>
              </a:lnSpc>
            </a:pPr>
            <a:endParaRPr lang="en-US" sz="472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337905" y="2337329"/>
            <a:ext cx="18288000" cy="1670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The BAT algorithm has revealed potent answers in the shadows</a:t>
            </a:r>
          </a:p>
          <a:p>
            <a:pPr marL="863599" lvl="1" indent="-431800">
              <a:lnSpc>
                <a:spcPts val="4399"/>
              </a:lnSpc>
              <a:buFont typeface="Arial"/>
              <a:buChar char="•"/>
            </a:pPr>
            <a:r>
              <a:rPr lang="en-US" sz="3999">
                <a:solidFill>
                  <a:srgbClr val="FFFFFF"/>
                </a:solidFill>
                <a:latin typeface="Canva Sans"/>
              </a:rPr>
              <a:t>Demonstrating that often the quietest solutions come from nature</a:t>
            </a:r>
          </a:p>
          <a:p>
            <a:pPr algn="ctr">
              <a:lnSpc>
                <a:spcPts val="4399"/>
              </a:lnSpc>
              <a:spcBef>
                <a:spcPct val="0"/>
              </a:spcBef>
            </a:pPr>
            <a:endParaRPr lang="en-US" sz="3999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4417894"/>
            <a:ext cx="18288000" cy="263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86"/>
              </a:lnSpc>
            </a:pPr>
            <a:r>
              <a:rPr lang="en-US" sz="7562">
                <a:solidFill>
                  <a:srgbClr val="FFFFFF"/>
                </a:solidFill>
                <a:latin typeface="Canva Sans Bold"/>
              </a:rPr>
              <a:t>“ Embrace the BAT, navigate the dark, and illuminate solutions unseen”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579764" y="9706579"/>
            <a:ext cx="498188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24</a:t>
            </a:r>
          </a:p>
        </p:txBody>
      </p:sp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77" b="-9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1463826">
            <a:off x="11898487" y="1097509"/>
            <a:ext cx="1947347" cy="1338359"/>
          </a:xfrm>
          <a:custGeom>
            <a:avLst/>
            <a:gdLst/>
            <a:ahLst/>
            <a:cxnLst/>
            <a:rect l="l" t="t" r="r" b="b"/>
            <a:pathLst>
              <a:path w="1947347" h="1338359">
                <a:moveTo>
                  <a:pt x="0" y="0"/>
                </a:moveTo>
                <a:lnTo>
                  <a:pt x="1947347" y="0"/>
                </a:lnTo>
                <a:lnTo>
                  <a:pt x="1947347" y="1338359"/>
                </a:lnTo>
                <a:lnTo>
                  <a:pt x="0" y="133835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4107262">
            <a:off x="-865704" y="-473050"/>
            <a:ext cx="3387936" cy="2297637"/>
          </a:xfrm>
          <a:custGeom>
            <a:avLst/>
            <a:gdLst/>
            <a:ahLst/>
            <a:cxnLst/>
            <a:rect l="l" t="t" r="r" b="b"/>
            <a:pathLst>
              <a:path w="3387936" h="2297637">
                <a:moveTo>
                  <a:pt x="0" y="0"/>
                </a:moveTo>
                <a:lnTo>
                  <a:pt x="3387936" y="0"/>
                </a:lnTo>
                <a:lnTo>
                  <a:pt x="3387936" y="2297637"/>
                </a:lnTo>
                <a:lnTo>
                  <a:pt x="0" y="22976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6829267">
            <a:off x="15774367" y="8189225"/>
            <a:ext cx="3715300" cy="2519649"/>
          </a:xfrm>
          <a:custGeom>
            <a:avLst/>
            <a:gdLst/>
            <a:ahLst/>
            <a:cxnLst/>
            <a:rect l="l" t="t" r="r" b="b"/>
            <a:pathLst>
              <a:path w="3715300" h="2519649">
                <a:moveTo>
                  <a:pt x="0" y="0"/>
                </a:moveTo>
                <a:lnTo>
                  <a:pt x="3715301" y="0"/>
                </a:lnTo>
                <a:lnTo>
                  <a:pt x="3715301" y="2519649"/>
                </a:lnTo>
                <a:lnTo>
                  <a:pt x="0" y="25196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391118">
            <a:off x="14634691" y="-2104991"/>
            <a:ext cx="3665666" cy="3796829"/>
          </a:xfrm>
          <a:custGeom>
            <a:avLst/>
            <a:gdLst/>
            <a:ahLst/>
            <a:cxnLst/>
            <a:rect l="l" t="t" r="r" b="b"/>
            <a:pathLst>
              <a:path w="3665666" h="3796829">
                <a:moveTo>
                  <a:pt x="0" y="0"/>
                </a:moveTo>
                <a:lnTo>
                  <a:pt x="3665665" y="0"/>
                </a:lnTo>
                <a:lnTo>
                  <a:pt x="3665665" y="3796829"/>
                </a:lnTo>
                <a:lnTo>
                  <a:pt x="0" y="37968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6979330">
            <a:off x="-712187" y="8552632"/>
            <a:ext cx="3453702" cy="1902676"/>
          </a:xfrm>
          <a:custGeom>
            <a:avLst/>
            <a:gdLst/>
            <a:ahLst/>
            <a:cxnLst/>
            <a:rect l="l" t="t" r="r" b="b"/>
            <a:pathLst>
              <a:path w="3453702" h="1902676">
                <a:moveTo>
                  <a:pt x="0" y="0"/>
                </a:moveTo>
                <a:lnTo>
                  <a:pt x="3453703" y="0"/>
                </a:lnTo>
                <a:lnTo>
                  <a:pt x="3453703" y="1902676"/>
                </a:lnTo>
                <a:lnTo>
                  <a:pt x="0" y="19026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-2699999">
            <a:off x="3940346" y="1229112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3"/>
                </a:lnTo>
                <a:lnTo>
                  <a:pt x="0" y="17560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7334544">
            <a:off x="12771101" y="4898525"/>
            <a:ext cx="2068144" cy="1756042"/>
          </a:xfrm>
          <a:custGeom>
            <a:avLst/>
            <a:gdLst/>
            <a:ahLst/>
            <a:cxnLst/>
            <a:rect l="l" t="t" r="r" b="b"/>
            <a:pathLst>
              <a:path w="2068144" h="1756042">
                <a:moveTo>
                  <a:pt x="0" y="0"/>
                </a:moveTo>
                <a:lnTo>
                  <a:pt x="2068145" y="0"/>
                </a:lnTo>
                <a:lnTo>
                  <a:pt x="2068145" y="1756042"/>
                </a:lnTo>
                <a:lnTo>
                  <a:pt x="0" y="175604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2342060">
            <a:off x="6397792" y="2277188"/>
            <a:ext cx="5703373" cy="4904900"/>
          </a:xfrm>
          <a:custGeom>
            <a:avLst/>
            <a:gdLst/>
            <a:ahLst/>
            <a:cxnLst/>
            <a:rect l="l" t="t" r="r" b="b"/>
            <a:pathLst>
              <a:path w="5703373" h="4904900">
                <a:moveTo>
                  <a:pt x="0" y="0"/>
                </a:moveTo>
                <a:lnTo>
                  <a:pt x="5703372" y="0"/>
                </a:lnTo>
                <a:lnTo>
                  <a:pt x="5703372" y="4904901"/>
                </a:lnTo>
                <a:lnTo>
                  <a:pt x="0" y="490490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6326473" y="1938427"/>
            <a:ext cx="6024491" cy="343396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5190116" y="6130977"/>
            <a:ext cx="8297205" cy="1403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60"/>
              </a:lnSpc>
            </a:pPr>
            <a:r>
              <a:rPr lang="en-US" sz="8000">
                <a:solidFill>
                  <a:srgbClr val="FFFFFF"/>
                </a:solidFill>
                <a:latin typeface="Quicksand Bold"/>
              </a:rPr>
              <a:t>Q &amp; A TIME!!</a:t>
            </a:r>
          </a:p>
          <a:p>
            <a:pPr algn="ctr">
              <a:lnSpc>
                <a:spcPts val="2240"/>
              </a:lnSpc>
            </a:pPr>
            <a:r>
              <a:rPr lang="en-US" sz="2000">
                <a:solidFill>
                  <a:srgbClr val="FFFFFF"/>
                </a:solidFill>
                <a:latin typeface="Quicksand Bold"/>
              </a:rPr>
              <a:t>P/S: PLEASE BE EASY ON US 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1845454" y="8480701"/>
            <a:ext cx="5363455" cy="2046538"/>
            <a:chOff x="0" y="0"/>
            <a:chExt cx="7151274" cy="2728717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76200"/>
              <a:ext cx="7151274" cy="8255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43"/>
                </a:lnSpc>
              </a:pPr>
              <a:r>
                <a:rPr lang="en-US" sz="3702" spc="55">
                  <a:solidFill>
                    <a:srgbClr val="FFFFFF"/>
                  </a:solidFill>
                  <a:latin typeface="Aleo Bold"/>
                </a:rPr>
                <a:t>TALK TO US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24712"/>
              <a:ext cx="7151274" cy="1904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920"/>
                </a:lnSpc>
              </a:pPr>
              <a:r>
                <a:rPr lang="en-US" sz="2115">
                  <a:solidFill>
                    <a:srgbClr val="FFFFFF"/>
                  </a:solidFill>
                  <a:latin typeface="Montserrat Light"/>
                </a:rPr>
                <a:t>16090@student.vgu.edu.vn</a:t>
              </a:r>
            </a:p>
            <a:p>
              <a:pPr algn="l">
                <a:lnSpc>
                  <a:spcPts val="2920"/>
                </a:lnSpc>
              </a:pPr>
              <a:r>
                <a:rPr lang="en-US" sz="2115">
                  <a:solidFill>
                    <a:srgbClr val="FFFFFF"/>
                  </a:solidFill>
                  <a:latin typeface="Montserrat Light"/>
                </a:rPr>
                <a:t>10221012@student.vgu.edu.vn</a:t>
              </a:r>
            </a:p>
            <a:p>
              <a:pPr algn="l">
                <a:lnSpc>
                  <a:spcPts val="2920"/>
                </a:lnSpc>
              </a:pPr>
              <a:r>
                <a:rPr lang="en-US" sz="2115">
                  <a:solidFill>
                    <a:srgbClr val="FFFFFF"/>
                  </a:solidFill>
                  <a:latin typeface="Montserrat Light"/>
                </a:rPr>
                <a:t>10221009@student.vgu.edu.vn</a:t>
              </a:r>
            </a:p>
            <a:p>
              <a:pPr algn="l">
                <a:lnSpc>
                  <a:spcPts val="2920"/>
                </a:lnSpc>
              </a:pPr>
              <a:endParaRPr lang="en-US" sz="2115">
                <a:solidFill>
                  <a:srgbClr val="FFFFFF"/>
                </a:solidFill>
                <a:latin typeface="Montserrat Light"/>
              </a:endParaRPr>
            </a:p>
          </p:txBody>
        </p:sp>
      </p:grp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475862" y="5133975"/>
            <a:ext cx="1336276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Freeform 3" descr="Modern Bold Swiss Elements Blue Arrow"/>
          <p:cNvSpPr/>
          <p:nvPr/>
        </p:nvSpPr>
        <p:spPr>
          <a:xfrm>
            <a:off x="15467015" y="7332276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0005611" y="4583248"/>
            <a:ext cx="7714344" cy="10633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289"/>
              </a:lnSpc>
            </a:pPr>
            <a:r>
              <a:rPr lang="en-US" sz="3064">
                <a:solidFill>
                  <a:srgbClr val="FFFFFF"/>
                </a:solidFill>
                <a:latin typeface="Open Sans"/>
              </a:rPr>
              <a:t>BAT Algorithm and Tracking MPPT Technique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1426" y="3968750"/>
            <a:ext cx="6196093" cy="2282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99"/>
              </a:lnSpc>
            </a:pPr>
            <a:r>
              <a:rPr lang="en-US" sz="6999">
                <a:solidFill>
                  <a:srgbClr val="FFFFFF"/>
                </a:solidFill>
                <a:latin typeface="Open Sans Bold"/>
              </a:rPr>
              <a:t>Problem</a:t>
            </a:r>
            <a:r>
              <a:rPr lang="en-US" sz="6999" u="none">
                <a:solidFill>
                  <a:srgbClr val="FFFFFF"/>
                </a:solidFill>
                <a:latin typeface="Open Sans Bold"/>
              </a:rPr>
              <a:t> Research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710324" y="9706579"/>
            <a:ext cx="237068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2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758825"/>
            <a:ext cx="12503494" cy="6704251"/>
          </a:xfrm>
          <a:custGeom>
            <a:avLst/>
            <a:gdLst/>
            <a:ahLst/>
            <a:cxnLst/>
            <a:rect l="l" t="t" r="r" b="b"/>
            <a:pathLst>
              <a:path w="12503494" h="6704251">
                <a:moveTo>
                  <a:pt x="0" y="0"/>
                </a:moveTo>
                <a:lnTo>
                  <a:pt x="12503494" y="0"/>
                </a:lnTo>
                <a:lnTo>
                  <a:pt x="12503494" y="6704251"/>
                </a:lnTo>
                <a:lnTo>
                  <a:pt x="0" y="67042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384" b="-107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597616" y="-104775"/>
            <a:ext cx="4336018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</a:rPr>
              <a:t>BAT Overview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0" y="7628070"/>
            <a:ext cx="18846026" cy="2337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3122" lvl="1" indent="-361561">
              <a:lnSpc>
                <a:spcPts val="4689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Canva Sans"/>
              </a:rPr>
              <a:t>    Inspired by how bats use ultrasonic pulses to find prey </a:t>
            </a:r>
          </a:p>
          <a:p>
            <a:pPr marL="723122" lvl="1" indent="-361561">
              <a:lnSpc>
                <a:spcPts val="4689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Canva Sans"/>
              </a:rPr>
              <a:t>    Developed by Xin-She Yang, in 2010</a:t>
            </a:r>
          </a:p>
          <a:p>
            <a:pPr marL="723122" lvl="1" indent="-361561">
              <a:lnSpc>
                <a:spcPts val="4689"/>
              </a:lnSpc>
              <a:buFont typeface="Arial"/>
              <a:buChar char="•"/>
            </a:pPr>
            <a:r>
              <a:rPr lang="en-US" sz="3349">
                <a:solidFill>
                  <a:srgbClr val="FFFFFF"/>
                </a:solidFill>
                <a:latin typeface="Canva Sans"/>
              </a:rPr>
              <a:t>    Uses loudspeakers and frequency adjustments to guide virtual bats through complicated search areas and identify optimal solutions.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703596" y="9706579"/>
            <a:ext cx="250523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3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954248" y="600553"/>
            <a:ext cx="12379504" cy="9686447"/>
          </a:xfrm>
          <a:custGeom>
            <a:avLst/>
            <a:gdLst/>
            <a:ahLst/>
            <a:cxnLst/>
            <a:rect l="l" t="t" r="r" b="b"/>
            <a:pathLst>
              <a:path w="12379504" h="9686447">
                <a:moveTo>
                  <a:pt x="0" y="0"/>
                </a:moveTo>
                <a:lnTo>
                  <a:pt x="12379504" y="0"/>
                </a:lnTo>
                <a:lnTo>
                  <a:pt x="12379504" y="9686447"/>
                </a:lnTo>
                <a:lnTo>
                  <a:pt x="0" y="9686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02" t="-3023" r="-35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589877" y="-263047"/>
            <a:ext cx="3108246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 Bold"/>
              </a:rPr>
              <a:t>Flowchart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698238" y="9706579"/>
            <a:ext cx="261239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4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76025"/>
            <a:ext cx="10634608" cy="10463025"/>
          </a:xfrm>
          <a:custGeom>
            <a:avLst/>
            <a:gdLst/>
            <a:ahLst/>
            <a:cxnLst/>
            <a:rect l="l" t="t" r="r" b="b"/>
            <a:pathLst>
              <a:path w="10634608" h="10463025">
                <a:moveTo>
                  <a:pt x="0" y="0"/>
                </a:moveTo>
                <a:lnTo>
                  <a:pt x="10634608" y="0"/>
                </a:lnTo>
                <a:lnTo>
                  <a:pt x="10634608" y="10463025"/>
                </a:lnTo>
                <a:lnTo>
                  <a:pt x="0" y="104630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0" t="-8252" r="-270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896600" y="571500"/>
            <a:ext cx="7391399" cy="62644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Canva Sans Bold"/>
              </a:rPr>
              <a:t>Partial Shading Conditions</a:t>
            </a:r>
          </a:p>
          <a:p>
            <a:pPr>
              <a:lnSpc>
                <a:spcPts val="4500"/>
              </a:lnSpc>
            </a:pPr>
            <a:r>
              <a:rPr lang="en-US" sz="3000" b="1" dirty="0">
                <a:solidFill>
                  <a:srgbClr val="FF0000"/>
                </a:solidFill>
                <a:latin typeface="Canva Sans"/>
              </a:rPr>
              <a:t>Condition A: </a:t>
            </a:r>
            <a:r>
              <a:rPr lang="en-US" sz="3000" dirty="0">
                <a:solidFill>
                  <a:srgbClr val="FFFFFF"/>
                </a:solidFill>
                <a:latin typeface="Canva Sans"/>
              </a:rPr>
              <a:t>each module</a:t>
            </a:r>
          </a:p>
          <a:p>
            <a:pPr>
              <a:lnSpc>
                <a:spcPts val="4500"/>
              </a:lnSpc>
            </a:pPr>
            <a:r>
              <a:rPr lang="en-US" sz="3000" dirty="0">
                <a:solidFill>
                  <a:srgbClr val="FFFFFF"/>
                </a:solidFill>
                <a:latin typeface="Canva Sans"/>
              </a:rPr>
              <a:t>gradually decreased from 1k W/m2 to 100 W/m2</a:t>
            </a:r>
          </a:p>
          <a:p>
            <a:pPr>
              <a:lnSpc>
                <a:spcPts val="4500"/>
              </a:lnSpc>
            </a:pPr>
            <a:r>
              <a:rPr lang="en-US" sz="3000" b="1" dirty="0">
                <a:solidFill>
                  <a:srgbClr val="FF0000"/>
                </a:solidFill>
                <a:latin typeface="Canva Sans"/>
              </a:rPr>
              <a:t>Condition B: </a:t>
            </a:r>
            <a:r>
              <a:rPr lang="en-US" sz="3000" dirty="0">
                <a:solidFill>
                  <a:srgbClr val="FFFFFF"/>
                </a:solidFill>
                <a:latin typeface="Canva Sans"/>
              </a:rPr>
              <a:t>4 - 1k W/m2, 2- 500W/m2, 3- at 300W/m2 and 1-100 W/m2</a:t>
            </a:r>
          </a:p>
          <a:p>
            <a:pPr>
              <a:lnSpc>
                <a:spcPts val="4500"/>
              </a:lnSpc>
            </a:pPr>
            <a:r>
              <a:rPr lang="en-US" sz="3000" b="1" dirty="0">
                <a:solidFill>
                  <a:srgbClr val="FF0000"/>
                </a:solidFill>
                <a:latin typeface="Canva Sans"/>
              </a:rPr>
              <a:t>Condition C: </a:t>
            </a:r>
            <a:r>
              <a:rPr lang="en-US" sz="3000" dirty="0">
                <a:solidFill>
                  <a:srgbClr val="FFFFFF"/>
                </a:solidFill>
                <a:latin typeface="Canva Sans"/>
              </a:rPr>
              <a:t>1- 1k W/m2, 1- 600W/m2,2- 500W/m2,2- 300W/m2 and 4- 100W/m2</a:t>
            </a:r>
          </a:p>
          <a:p>
            <a:pPr>
              <a:lnSpc>
                <a:spcPts val="4500"/>
              </a:lnSpc>
            </a:pPr>
            <a:r>
              <a:rPr lang="en-US" sz="3000" b="1" dirty="0">
                <a:solidFill>
                  <a:srgbClr val="FF0000"/>
                </a:solidFill>
                <a:latin typeface="Canva Sans"/>
              </a:rPr>
              <a:t>Condition D: </a:t>
            </a:r>
            <a:r>
              <a:rPr lang="en-US" sz="3000" dirty="0">
                <a:solidFill>
                  <a:srgbClr val="FFFFFF"/>
                </a:solidFill>
                <a:latin typeface="Canva Sans"/>
              </a:rPr>
              <a:t>2-1k W/m2, 3- 500W/m2,1- 330W/m2 ,2- 170W/m2 and 2- fully shaded.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701274" y="9706579"/>
            <a:ext cx="255167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5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38520" y="0"/>
            <a:ext cx="7552768" cy="10287000"/>
          </a:xfrm>
          <a:custGeom>
            <a:avLst/>
            <a:gdLst/>
            <a:ahLst/>
            <a:cxnLst/>
            <a:rect l="l" t="t" r="r" b="b"/>
            <a:pathLst>
              <a:path w="7552768" h="10287000">
                <a:moveTo>
                  <a:pt x="0" y="0"/>
                </a:moveTo>
                <a:lnTo>
                  <a:pt x="7552769" y="0"/>
                </a:lnTo>
                <a:lnTo>
                  <a:pt x="755276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8" t="-1278" r="-1193" b="-12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690022" y="9706579"/>
            <a:ext cx="277671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6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61123" y="1629377"/>
            <a:ext cx="8782877" cy="82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function D = BAT(Vin,Iin)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coder.extrinsic('randi')</a:t>
            </a:r>
          </a:p>
          <a:p>
            <a:pPr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u;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i;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j;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k; 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Iterations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DP;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DutyCycle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DPcurrent;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Current DutyCycle 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v;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Velocity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F;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Frequency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Fmax;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Maximum frequency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Fmin;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Minimum frequency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A;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Loudness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r;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Pulse emission rate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                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bestDP;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678850" y="2086577"/>
            <a:ext cx="9609150" cy="73063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DPcontainer;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DPfitness;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P;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Power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Pfitness;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counter;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Counter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lb;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% Lower boundary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ub;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  % Upper boundary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ro;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Initial pulse emission rate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alpha;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Constant for loudness update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gamma;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Constant for emission rate update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eps;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Pprev;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bool;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closeness;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persistent index;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FFFFFF"/>
              </a:solidFill>
              <a:latin typeface="Canva Sans"/>
            </a:endParaRPr>
          </a:p>
        </p:txBody>
      </p:sp>
      <p:sp>
        <p:nvSpPr>
          <p:cNvPr id="5" name="Freeform 5" descr="Modern Bold Swiss Elements Blue Arrow"/>
          <p:cNvSpPr/>
          <p:nvPr/>
        </p:nvSpPr>
        <p:spPr>
          <a:xfrm>
            <a:off x="15930065" y="8788562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17722350" y="9706579"/>
            <a:ext cx="213016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7</a:t>
            </a: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30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7981" y="76200"/>
            <a:ext cx="9192038" cy="10465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146"/>
              </a:lnSpc>
            </a:pPr>
            <a:r>
              <a:rPr lang="en-US" sz="7406">
                <a:solidFill>
                  <a:srgbClr val="FFFFFF"/>
                </a:solidFill>
                <a:latin typeface="Canva Sans"/>
              </a:rPr>
              <a:t>Code Deployment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253300" y="1388274"/>
            <a:ext cx="12667315" cy="8220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%initialization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if (isempty(counter))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counter=0;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bool=0;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index=0;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closeness=false;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Pprev=Vin*Iin;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k=0;              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Iterations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lb=0;            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Lower boundary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ub=1;           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Upper boundary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DPcurrent=0.5;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Current DutyCycle</a:t>
            </a:r>
            <a:r>
              <a:rPr lang="en-US" sz="2600">
                <a:solidFill>
                  <a:srgbClr val="FFFFFF"/>
                </a:solidFill>
                <a:latin typeface="Canva Sans"/>
              </a:rPr>
              <a:t>  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DPcontainer=zeros(4,1);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DPfitness=zeros(4,1);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Fmax=0.5; 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Maximum frequency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Fmin=0.3;   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Minimum frequency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A=rand(4,1);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Loudness for each DutyCycle</a:t>
            </a:r>
          </a:p>
          <a:p>
            <a:pPr>
              <a:lnSpc>
                <a:spcPts val="3640"/>
              </a:lnSpc>
            </a:pPr>
            <a:r>
              <a:rPr lang="en-US" sz="2600">
                <a:solidFill>
                  <a:srgbClr val="FFFFFF"/>
                </a:solidFill>
                <a:latin typeface="Canva Sans"/>
              </a:rPr>
              <a:t>    r=rand(4,1);                             </a:t>
            </a:r>
            <a:r>
              <a:rPr lang="en-US" sz="2600">
                <a:solidFill>
                  <a:srgbClr val="38B6FF"/>
                </a:solidFill>
                <a:latin typeface="Canva Sans"/>
              </a:rPr>
              <a:t>% Pulse emission rate for each DutyCycle</a:t>
            </a:r>
          </a:p>
          <a:p>
            <a:pPr marL="0" lvl="0" indent="0">
              <a:lnSpc>
                <a:spcPts val="3640"/>
              </a:lnSpc>
            </a:pPr>
            <a:endParaRPr lang="en-US" sz="2600">
              <a:solidFill>
                <a:srgbClr val="38B6FF"/>
              </a:solidFill>
              <a:latin typeface="Canva Sans"/>
            </a:endParaRPr>
          </a:p>
        </p:txBody>
      </p:sp>
      <p:sp>
        <p:nvSpPr>
          <p:cNvPr id="4" name="Freeform 4" descr="Modern Bold Swiss Elements Blue Arrow"/>
          <p:cNvSpPr/>
          <p:nvPr/>
        </p:nvSpPr>
        <p:spPr>
          <a:xfrm>
            <a:off x="15708118" y="8788562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91" b="-9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7698417" y="9706579"/>
            <a:ext cx="260882" cy="5804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FFFFFF"/>
                </a:solidFill>
                <a:latin typeface="Canva Sans"/>
              </a:rPr>
              <a:t>8</a:t>
            </a:r>
          </a:p>
        </p:txBody>
      </p: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1868</Words>
  <Application>Microsoft Office PowerPoint</Application>
  <PresentationFormat>Custom</PresentationFormat>
  <Paragraphs>300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9" baseType="lpstr">
      <vt:lpstr>Aleo Bold</vt:lpstr>
      <vt:lpstr>Quicksand Bold</vt:lpstr>
      <vt:lpstr>Big Shoulders Display Bold</vt:lpstr>
      <vt:lpstr>Canva Sans Bold</vt:lpstr>
      <vt:lpstr>Open Sans</vt:lpstr>
      <vt:lpstr>Open Sans Bold</vt:lpstr>
      <vt:lpstr>Canva Sans</vt:lpstr>
      <vt:lpstr>Calibri</vt:lpstr>
      <vt:lpstr>Arial</vt:lpstr>
      <vt:lpstr>Montserrat Light</vt:lpstr>
      <vt:lpstr>Lato</vt:lpstr>
      <vt:lpstr>Lato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Tím và Trắng Màu tối Minh họa Lớp Khoa học Xã hội Giáo dục Bài thuyết trình</dc:title>
  <cp:lastModifiedBy>Vanitas no Azathoth</cp:lastModifiedBy>
  <cp:revision>2</cp:revision>
  <dcterms:created xsi:type="dcterms:W3CDTF">2006-08-16T00:00:00Z</dcterms:created>
  <dcterms:modified xsi:type="dcterms:W3CDTF">2024-02-03T05:38:40Z</dcterms:modified>
  <dc:identifier>DAF6baE0jow</dc:identifier>
</cp:coreProperties>
</file>